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83" r:id="rId5"/>
    <p:sldId id="286" r:id="rId6"/>
    <p:sldId id="288" r:id="rId7"/>
    <p:sldId id="289" r:id="rId8"/>
    <p:sldId id="284" r:id="rId9"/>
    <p:sldId id="269" r:id="rId1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794" autoAdjust="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704784-1697-4E63-AB2A-F2EFA65C3571}" type="datetime1">
              <a:rPr lang="it-IT" smtClean="0"/>
              <a:t>26/08/2025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D4EA8B-0317-4DD0-B0E0-4506C87EF986}" type="datetime1">
              <a:rPr lang="it-IT" noProof="0" smtClean="0"/>
              <a:t>26/08/2025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6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41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72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zione gran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3" name="Segnaposto immagine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</a:t>
            </a:r>
            <a:br>
              <a:rPr lang="it-IT" noProof="0"/>
            </a:br>
            <a:r>
              <a:rPr lang="it-IT" noProof="0"/>
              <a:t>la foto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diapositiva</a:t>
            </a:r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 con riquad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it-IT" noProof="0"/>
              <a:t>Titolo sezione 2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it-IT" noProof="0"/>
              <a:t>Titolo sezione 3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 rtl="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6" name="Freccia: Destra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9" name="Freccia: Destra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diritto con freccia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Anno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Anno</a:t>
            </a:r>
          </a:p>
        </p:txBody>
      </p:sp>
      <p:sp>
        <p:nvSpPr>
          <p:cNvPr id="20" name="Segnaposto testo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1" name="Segnaposto testo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2" name="Segnaposto testo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3" name="Segnaposto testo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4" name="Segnaposto testo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7" name="Segnaposto testo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29" name="Segnaposto testo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0" name="Segnaposto testo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1" name="Segnaposto testo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2" name="Segnaposto testo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3" name="Segnaposto testo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4" name="Segnaposto testo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5" name="Segnaposto testo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6" name="Segnaposto testo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37" name="Segnaposto testo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MM</a:t>
            </a:r>
          </a:p>
        </p:txBody>
      </p:sp>
      <p:sp>
        <p:nvSpPr>
          <p:cNvPr id="40" name="Segnaposto testo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noProof="0"/>
              <a:t>Titolo elemento</a:t>
            </a:r>
          </a:p>
        </p:txBody>
      </p:sp>
      <p:sp>
        <p:nvSpPr>
          <p:cNvPr id="41" name="Segnaposto testo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Mese, Anno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39" name="Segnaposto testo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mbri de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39" name="Segnaposto testo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2" name="Segnaposto testo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Breve biografia</a:t>
            </a:r>
          </a:p>
        </p:txBody>
      </p:sp>
      <p:sp>
        <p:nvSpPr>
          <p:cNvPr id="43" name="Segnaposto testo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45" name="Segnaposto testo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Breve biografia</a:t>
            </a:r>
          </a:p>
        </p:txBody>
      </p:sp>
      <p:sp>
        <p:nvSpPr>
          <p:cNvPr id="47" name="Segnaposto testo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49" name="Segnaposto testo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50" name="Segnaposto testo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Breve biografia</a:t>
            </a:r>
          </a:p>
        </p:txBody>
      </p:sp>
      <p:sp>
        <p:nvSpPr>
          <p:cNvPr id="51" name="Segnaposto testo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mbri de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47" name="Segnaposto immagine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46" name="Segnaposto immagine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45" name="Segnaposto immagine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44" name="Segnaposto immagine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43" name="Segnaposto immagine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Foto del profilo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6" name="Segnaposto testo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37" name="Segnaposto testo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40" name="Segnaposto testo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41" name="Segnaposto testo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52" name="Segnaposto testo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53" name="Segnaposto testo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57" name="Segnaposto testo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58" name="Segnaposto testo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59" name="Segnaposto testo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60" name="Segnaposto testo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7" name="Segnaposto testo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testazione della sezione con immagin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 </a:t>
            </a:r>
            <a:br>
              <a:rPr lang="it-IT" noProof="0"/>
            </a:br>
            <a:r>
              <a:rPr lang="it-IT" noProof="0"/>
              <a:t>mille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Nome completo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Telefono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Posta elettronica</a:t>
            </a:r>
          </a:p>
        </p:txBody>
      </p:sp>
      <p:sp>
        <p:nvSpPr>
          <p:cNvPr id="15" name="Segnaposto testo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Sito Web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 con immagin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 con immagin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unti elenco come ic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igura a mano libera: Forma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76" name="Figura a mano libera: Forma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143" name="Figura a mano libera: Forma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3" name="Figura a mano libera: Forma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7" name="Figura a mano libera: Forma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42" name="Figura a mano libera: Forma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4" name="Figura a mano libera: Forma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7" name="Segnaposto immagine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6" name="Segnaposto testo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8" name="Segnaposto testo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28" name="Segnaposto immagine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29" name="Segnaposto immagine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0" name="Segnaposto immagine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1" name="Segnaposto immagine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9" name="Titolo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 rtl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 rtl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 rtl="0"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/>
          </a:p>
        </p:txBody>
      </p:sp>
      <p:sp>
        <p:nvSpPr>
          <p:cNvPr id="3" name="Segnaposto immagine 2" descr="Segnaposto immagine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it-IT" noProof="0" smtClean="0"/>
              <a:pPr algn="ctr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i elenco come icone - opzi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6" name="Segnaposto testo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8" name="Segnaposto testo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21" name="Segnaposto immagine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22" name="Segnaposto immagine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6" name="Segnaposto testo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i elenco come icone - opzion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21" name="Segnaposto testo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4" name="Segnaposto immagine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5" name="Segnaposto immagine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6" name="Segnaposto immagine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diapositiva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nti elenco come icone - opzion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igura a mano libera: Forma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3" name="Segnaposto immagine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1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4" name="Segnaposto immagine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2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7" name="Segnaposto immagine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25" name="Segnaposto testo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3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38" name="Segnaposto immagine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Icona</a:t>
            </a:r>
          </a:p>
        </p:txBody>
      </p:sp>
      <p:sp>
        <p:nvSpPr>
          <p:cNvPr id="27" name="Segnaposto testo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Punto elenco 4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Descrizione punto elenco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51" name="Titolo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diapositiva</a:t>
            </a:r>
          </a:p>
        </p:txBody>
      </p:sp>
      <p:sp>
        <p:nvSpPr>
          <p:cNvPr id="52" name="Sottotitolo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otto digitale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it-IT" noProof="0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diapositiva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Segnaposto immagine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noProof="0"/>
              <a:t>Inserire o trascinare il design dello schermo qui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zione numeri grand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 rt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zione numeri grand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it-IT" noProof="0"/>
              <a:t>Intestazione sezione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it-IT" noProof="0"/>
              <a:t>Intestazione sezione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Intestazione sezione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Descrizione della sezione</a:t>
            </a:r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it-IT" noProof="0"/>
              <a:t>2</a:t>
            </a:r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Descrizione della sezione</a:t>
            </a:r>
          </a:p>
        </p:txBody>
      </p:sp>
      <p:sp>
        <p:nvSpPr>
          <p:cNvPr id="12" name="Segnaposto testo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it-IT" noProof="0"/>
              <a:t>3</a:t>
            </a:r>
          </a:p>
        </p:txBody>
      </p:sp>
      <p:sp>
        <p:nvSpPr>
          <p:cNvPr id="15" name="Segnaposto testo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Descrizione della sezione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grpSp>
        <p:nvGrpSpPr>
          <p:cNvPr id="192" name="Gruppo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igura a mano libera: Forma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grpSp>
          <p:nvGrpSpPr>
            <p:cNvPr id="182" name="Gruppo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igura a mano libera: Forma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4" name="Figura a mano libera: Forma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5" name="Figura a mano libera: Forma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6" name="Figura a mano libera: Forma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7" name="Figura a mano libera: Forma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8" name="Figura a mano libera: Forma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89" name="Figura a mano libera: Forma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90" name="Figura a mano libera: Forma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  <p:sp>
            <p:nvSpPr>
              <p:cNvPr id="191" name="Figura a mano libera: Forma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it-IT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zio di merc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quadrante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quadrante</a:t>
            </a:r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quadrante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quadrante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luogoarte.it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luogoarte.it/docenti.html#marilena_seminara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pi.whatsapp.com/send?phone=393923369136" TargetMode="External"/><Relationship Id="rId3" Type="http://schemas.openxmlformats.org/officeDocument/2006/relationships/hyperlink" Target="https://www.luogoarte.it/contatti.html" TargetMode="External"/><Relationship Id="rId7" Type="http://schemas.openxmlformats.org/officeDocument/2006/relationships/hyperlink" Target="tel:0039077382001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maps.app.goo.gl/m29wpfFZ8TXAs6bM8" TargetMode="External"/><Relationship Id="rId5" Type="http://schemas.openxmlformats.org/officeDocument/2006/relationships/hyperlink" Target="https://www.luogoarte.it/blog/index.php?il-suono-ricordato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://www.luogoarte.it/" TargetMode="External"/><Relationship Id="rId9" Type="http://schemas.openxmlformats.org/officeDocument/2006/relationships/hyperlink" Target="mailto:luogoarteaccademiamusicale@gmail.com?subject=&amp;body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7690" y="4133291"/>
            <a:ext cx="3232560" cy="1393119"/>
          </a:xfrm>
        </p:spPr>
        <p:txBody>
          <a:bodyPr rtlCol="0"/>
          <a:lstStyle/>
          <a:p>
            <a:pPr rtl="0"/>
            <a:r>
              <a:rPr lang="it-IT" noProof="1"/>
              <a:t>IL  SUONO RICORDATO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918" y="5635940"/>
            <a:ext cx="5039332" cy="641035"/>
          </a:xfrm>
        </p:spPr>
        <p:txBody>
          <a:bodyPr rtlCol="0"/>
          <a:lstStyle/>
          <a:p>
            <a:pPr rtl="0"/>
            <a:r>
              <a:rPr lang="it-IT" sz="1400" b="0" i="0" dirty="0">
                <a:effectLst/>
                <a:latin typeface="Ubuntu" panose="020B0504030602030204" pitchFamily="34" charset="0"/>
              </a:rPr>
              <a:t>Laboratorio musicoterapico per riabbracciare la musica dimenticata sfruttando il potenziale curativo che essa ha in sé</a:t>
            </a:r>
            <a:endParaRPr lang="it-IT" sz="1400" noProof="1"/>
          </a:p>
        </p:txBody>
      </p:sp>
      <p:pic>
        <p:nvPicPr>
          <p:cNvPr id="6" name="Segnaposto immagine 5" descr="Donna anziana con le braccia aperte">
            <a:extLst>
              <a:ext uri="{FF2B5EF4-FFF2-40B4-BE49-F238E27FC236}">
                <a16:creationId xmlns:a16="http://schemas.microsoft.com/office/drawing/2014/main" id="{178A0520-36DB-4CF2-AE3A-5DFDAF9E6B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7" name="Ovale 6" descr="Sfondo logo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8265" y="2687949"/>
            <a:ext cx="2096457" cy="1482102"/>
          </a:xfrm>
          <a:prstGeom prst="rect">
            <a:avLst/>
          </a:prstGeom>
        </p:spPr>
      </p:pic>
      <p:pic>
        <p:nvPicPr>
          <p:cNvPr id="5" name="Immagine 4" descr="Immagine che contiene logo, simbolo, emblema, Marchio&#10;&#10;Descrizione generata automaticamente">
            <a:extLst>
              <a:ext uri="{FF2B5EF4-FFF2-40B4-BE49-F238E27FC236}">
                <a16:creationId xmlns:a16="http://schemas.microsoft.com/office/drawing/2014/main" id="{0971AE63-D6FF-81EF-5A22-BE12649F1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264" y="697590"/>
            <a:ext cx="2942986" cy="806089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6A29168F-923D-BCBE-BE35-580C90D32DCE}"/>
              </a:ext>
            </a:extLst>
          </p:cNvPr>
          <p:cNvSpPr txBox="1">
            <a:spLocks/>
          </p:cNvSpPr>
          <p:nvPr/>
        </p:nvSpPr>
        <p:spPr>
          <a:xfrm>
            <a:off x="7829305" y="380638"/>
            <a:ext cx="3440945" cy="3169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0" dirty="0">
                <a:latin typeface="Ubuntu" panose="020B0504030602030204" pitchFamily="34" charset="0"/>
              </a:rPr>
              <a:t>CON IL CONTRIBUTO DELLA</a:t>
            </a:r>
            <a:endParaRPr lang="it-IT" sz="1800" noProof="1"/>
          </a:p>
        </p:txBody>
      </p:sp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: Forma 8" descr="Sfondo logo">
            <a:extLst>
              <a:ext uri="{FF2B5EF4-FFF2-40B4-BE49-F238E27FC236}">
                <a16:creationId xmlns:a16="http://schemas.microsoft.com/office/drawing/2014/main" id="{F4E224D4-CF4C-4EC1-B54B-3738143F6391}"/>
              </a:ext>
            </a:extLst>
          </p:cNvPr>
          <p:cNvSpPr/>
          <p:nvPr/>
        </p:nvSpPr>
        <p:spPr>
          <a:xfrm rot="10800000">
            <a:off x="9220655" y="310950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lt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524500" y="3771306"/>
            <a:ext cx="5745749" cy="1272678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Sette incontri da marzo a maggio 2026.</a:t>
            </a:r>
            <a:br>
              <a:rPr lang="it-IT" sz="1600" b="0" cap="none" spc="0" dirty="0"/>
            </a:b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Il laboratorio è aperto a tutti i frequentatori del “centro anziani di latina scalo APS” e alle persone over 60.</a:t>
            </a:r>
            <a:br>
              <a:rPr lang="it-IT" sz="1600" b="0" cap="none" spc="0" dirty="0"/>
            </a:b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La partecipazione è gratuita.</a:t>
            </a:r>
            <a:br>
              <a:rPr lang="it-IT" sz="1600" b="0" i="0" cap="none" spc="0" dirty="0">
                <a:effectLst/>
                <a:latin typeface="Ubuntu" panose="020B0504030602030204" pitchFamily="34" charset="0"/>
              </a:rPr>
            </a:b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Solo chi lo desidera può offrire una contribuzione volontaria.</a:t>
            </a:r>
            <a:br>
              <a:rPr lang="it-IT" sz="1600" b="0" i="0" cap="none" spc="0" dirty="0">
                <a:effectLst/>
                <a:latin typeface="Ubuntu" panose="020B0504030602030204" pitchFamily="34" charset="0"/>
              </a:rPr>
            </a:br>
            <a:br>
              <a:rPr lang="it-IT" sz="1600" b="0" i="0" cap="none" spc="0" dirty="0">
                <a:effectLst/>
                <a:latin typeface="Ubuntu" panose="020B0504030602030204" pitchFamily="34" charset="0"/>
              </a:rPr>
            </a:br>
            <a:br>
              <a:rPr lang="it-IT" sz="1600" b="0" i="0" cap="none" spc="0" dirty="0">
                <a:effectLst/>
                <a:latin typeface="Ubuntu" panose="020B0504030602030204" pitchFamily="34" charset="0"/>
              </a:rPr>
            </a:b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Per iscriversi telefonare o scrivere al numero:</a:t>
            </a:r>
            <a:br>
              <a:rPr lang="it-IT" sz="1600" b="0" i="0" cap="none" spc="0" dirty="0">
                <a:effectLst/>
                <a:latin typeface="Ubuntu" panose="020B0504030602030204" pitchFamily="34" charset="0"/>
              </a:rPr>
            </a:br>
            <a:r>
              <a:rPr lang="it-IT" sz="1600" b="0" i="0" cap="none" spc="0" dirty="0">
                <a:effectLst/>
                <a:latin typeface="Ubuntu" panose="020B0504030602030204" pitchFamily="34" charset="0"/>
              </a:rPr>
              <a:t>+39 392 336 9136 entro il 27 febbraio 2026</a:t>
            </a:r>
            <a:endParaRPr lang="it-IT" sz="1600" b="0" cap="none" spc="0" dirty="0">
              <a:latin typeface="Ubuntu" panose="020B0504030602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171062" y="5351662"/>
            <a:ext cx="4099187" cy="1048939"/>
          </a:xfrm>
        </p:spPr>
        <p:txBody>
          <a:bodyPr rtlCol="0"/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Gli incontri si svolgono presso la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Casa di Quartiere “</a:t>
            </a:r>
            <a:r>
              <a:rPr lang="it-IT" sz="1600" b="0" cap="none" dirty="0">
                <a:latin typeface="Ubuntu" panose="020B0504030602030204" pitchFamily="34" charset="0"/>
              </a:rPr>
              <a:t>E</a:t>
            </a:r>
            <a:r>
              <a:rPr lang="it-IT" sz="1600" b="0" i="0" cap="none" dirty="0">
                <a:effectLst/>
                <a:latin typeface="Ubuntu" panose="020B0504030602030204" pitchFamily="34" charset="0"/>
              </a:rPr>
              <a:t>x Cinema </a:t>
            </a:r>
            <a:r>
              <a:rPr lang="it-IT" sz="1600" b="0" cap="none" dirty="0" err="1">
                <a:latin typeface="Ubuntu" panose="020B0504030602030204" pitchFamily="34" charset="0"/>
              </a:rPr>
              <a:t>E</a:t>
            </a:r>
            <a:r>
              <a:rPr lang="it-IT" sz="1600" b="0" i="0" cap="none" dirty="0" err="1">
                <a:effectLst/>
                <a:latin typeface="Ubuntu" panose="020B0504030602030204" pitchFamily="34" charset="0"/>
              </a:rPr>
              <a:t>nal</a:t>
            </a:r>
            <a:r>
              <a:rPr lang="it-IT" sz="1600" b="0" i="0" cap="none" dirty="0">
                <a:effectLst/>
                <a:latin typeface="Ubuntu" panose="020B0504030602030204" pitchFamily="34" charset="0"/>
              </a:rPr>
              <a:t>”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via della Stazione 170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Latina </a:t>
            </a:r>
            <a:r>
              <a:rPr lang="it-IT" sz="1600" b="0" cap="none" dirty="0">
                <a:latin typeface="Ubuntu" panose="020B0504030602030204" pitchFamily="34" charset="0"/>
              </a:rPr>
              <a:t>S</a:t>
            </a:r>
            <a:r>
              <a:rPr lang="it-IT" sz="1600" b="0" i="0" cap="none" dirty="0">
                <a:effectLst/>
                <a:latin typeface="Ubuntu" panose="020B0504030602030204" pitchFamily="34" charset="0"/>
              </a:rPr>
              <a:t>calo (accanto le Poste).</a:t>
            </a:r>
            <a:endParaRPr lang="it-IT" sz="1600" b="0" cap="none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92600" y="686593"/>
            <a:ext cx="1877649" cy="1327414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02436E1C-97D2-A3D9-C4E7-6F91C69A234D}"/>
              </a:ext>
            </a:extLst>
          </p:cNvPr>
          <p:cNvSpPr txBox="1">
            <a:spLocks/>
          </p:cNvSpPr>
          <p:nvPr/>
        </p:nvSpPr>
        <p:spPr bwMode="gray">
          <a:xfrm>
            <a:off x="522612" y="930011"/>
            <a:ext cx="4449438" cy="10489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b="0" cap="none" dirty="0">
                <a:latin typeface="Ubuntu" panose="020B0504030602030204" pitchFamily="34" charset="0"/>
              </a:rPr>
              <a:t>o</a:t>
            </a:r>
            <a:r>
              <a:rPr lang="it-IT" b="0" i="0" cap="none" dirty="0">
                <a:effectLst/>
                <a:latin typeface="Ubuntu" panose="020B0504030602030204" pitchFamily="34" charset="0"/>
              </a:rPr>
              <a:t>rganizzato da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i="1" cap="none" dirty="0">
                <a:effectLst/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Luogo </a:t>
            </a:r>
            <a:r>
              <a:rPr lang="it-IT" i="1" cap="none" dirty="0"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it-IT" i="1" cap="none" dirty="0">
                <a:effectLst/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rte </a:t>
            </a:r>
            <a:r>
              <a:rPr lang="it-IT" i="1" cap="none" dirty="0"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it-IT" i="1" cap="none" dirty="0">
                <a:effectLst/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ccademia </a:t>
            </a:r>
            <a:r>
              <a:rPr lang="it-IT" i="1" cap="none" dirty="0"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it-IT" i="1" cap="none" dirty="0">
                <a:effectLst/>
                <a:latin typeface="Ubuntu" panose="020B05040306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usicale APS</a:t>
            </a:r>
            <a:endParaRPr lang="it-IT" i="1" cap="none" dirty="0">
              <a:effectLst/>
              <a:latin typeface="Ubuntu" panose="020B050403060203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b="0" i="0" cap="none" dirty="0">
              <a:effectLst/>
              <a:latin typeface="Ubuntu" panose="020B050403060203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b="0" i="0" cap="none" dirty="0">
                <a:effectLst/>
                <a:latin typeface="Ubuntu" panose="020B0504030602030204" pitchFamily="34" charset="0"/>
              </a:rPr>
              <a:t>in collaborazione con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b="0" i="0" cap="none" dirty="0">
                <a:effectLst/>
                <a:latin typeface="Ubuntu" panose="020B0504030602030204" pitchFamily="34" charset="0"/>
              </a:rPr>
              <a:t>Centro </a:t>
            </a:r>
            <a:r>
              <a:rPr lang="it-IT" b="0" cap="none" dirty="0">
                <a:latin typeface="Ubuntu" panose="020B0504030602030204" pitchFamily="34" charset="0"/>
              </a:rPr>
              <a:t>A</a:t>
            </a:r>
            <a:r>
              <a:rPr lang="it-IT" b="0" i="0" cap="none" dirty="0">
                <a:effectLst/>
                <a:latin typeface="Ubuntu" panose="020B0504030602030204" pitchFamily="34" charset="0"/>
              </a:rPr>
              <a:t>nziani di Latina Scalo APS</a:t>
            </a:r>
            <a:endParaRPr lang="it-IT" b="0" cap="none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51A33A08-D027-29A3-FD29-153F2A9958D9}"/>
              </a:ext>
            </a:extLst>
          </p:cNvPr>
          <p:cNvSpPr txBox="1">
            <a:spLocks/>
          </p:cNvSpPr>
          <p:nvPr/>
        </p:nvSpPr>
        <p:spPr bwMode="gray">
          <a:xfrm>
            <a:off x="522612" y="4566609"/>
            <a:ext cx="4449438" cy="384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b="0" i="0" cap="none" dirty="0">
                <a:effectLst/>
                <a:latin typeface="Ubuntu" panose="020B0504030602030204" pitchFamily="34" charset="0"/>
              </a:rPr>
              <a:t>Con il contributo della Regione </a:t>
            </a:r>
            <a:r>
              <a:rPr lang="it-IT" b="0" cap="none" dirty="0">
                <a:latin typeface="Ubuntu" panose="020B0504030602030204" pitchFamily="34" charset="0"/>
              </a:rPr>
              <a:t>L</a:t>
            </a:r>
            <a:r>
              <a:rPr lang="it-IT" b="0" i="0" cap="none" dirty="0">
                <a:effectLst/>
                <a:latin typeface="Ubuntu" panose="020B0504030602030204" pitchFamily="34" charset="0"/>
              </a:rPr>
              <a:t>azio: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b="0" cap="none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666881CC-15B8-A135-28A3-090CC8DA062C}"/>
              </a:ext>
            </a:extLst>
          </p:cNvPr>
          <p:cNvSpPr txBox="1">
            <a:spLocks/>
          </p:cNvSpPr>
          <p:nvPr/>
        </p:nvSpPr>
        <p:spPr bwMode="gray">
          <a:xfrm>
            <a:off x="522612" y="5043984"/>
            <a:ext cx="4449438" cy="384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400" b="0" cap="none" dirty="0">
                <a:latin typeface="Ubuntu" panose="020B0504030602030204" pitchFamily="34" charset="0"/>
              </a:rPr>
              <a:t>P</a:t>
            </a:r>
            <a:r>
              <a:rPr lang="it-IT" sz="1400" b="0" i="0" cap="none" dirty="0">
                <a:effectLst/>
                <a:latin typeface="Ubuntu" panose="020B0504030602030204" pitchFamily="34" charset="0"/>
              </a:rPr>
              <a:t>rogetto realizzato con il contributo della regione lazio in risposta all'avviso pubblico per il sostegno a progetti didattici di formazione ed educazione musicale svolti da soggetti iscritti all’elenco regionale delle scuole di educazione musicale di cui alla determinazione dirigenziale n. </a:t>
            </a:r>
            <a:r>
              <a:rPr lang="it-IT" sz="1400" b="0" cap="none" dirty="0">
                <a:latin typeface="Ubuntu" panose="020B0504030602030204" pitchFamily="34" charset="0"/>
              </a:rPr>
              <a:t>G0</a:t>
            </a:r>
            <a:r>
              <a:rPr lang="it-IT" sz="1400" b="0" i="0" cap="none" dirty="0">
                <a:effectLst/>
                <a:latin typeface="Ubuntu" panose="020B0504030602030204" pitchFamily="34" charset="0"/>
              </a:rPr>
              <a:t>5754/2024 - annualità 2025-2026.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b="0" cap="none" dirty="0"/>
          </a:p>
        </p:txBody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0344E-C4BF-AC15-83A8-FC041186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57200"/>
            <a:ext cx="4793714" cy="2078699"/>
          </a:xfrm>
        </p:spPr>
        <p:txBody>
          <a:bodyPr/>
          <a:lstStyle/>
          <a:p>
            <a:r>
              <a:rPr lang="it-IT" dirty="0"/>
              <a:t>UN PERCORSO DI MUSICOTERAPIA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F527AC-4AE8-235F-7261-1853ACE1C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2905200"/>
            <a:ext cx="4793714" cy="1047600"/>
          </a:xfrm>
        </p:spPr>
        <p:txBody>
          <a:bodyPr/>
          <a:lstStyle/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Il progetto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“IL SUONO RICORDATO: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laboratorio musicoterapico per riabbracciare la musica dimenticata sfruttando il potenziale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curativo che essa ha in sé”,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è un laboratorio musicoterapico rivolto ai frequentatori del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“Centro Anziani</a:t>
            </a:r>
            <a:r>
              <a:rPr lang="it-IT" sz="1600" b="0" cap="none" dirty="0">
                <a:latin typeface="Ubuntu" panose="020B0504030602030204" pitchFamily="34" charset="0"/>
              </a:rPr>
              <a:t> L</a:t>
            </a:r>
            <a:r>
              <a:rPr lang="it-IT" sz="1600" b="0" i="0" cap="none" dirty="0">
                <a:effectLst/>
                <a:latin typeface="Ubuntu" panose="020B0504030602030204" pitchFamily="34" charset="0"/>
              </a:rPr>
              <a:t>atina Scalo APS”,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partner in questo progetto,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e a tutte le persone over 60.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600" b="0" i="0" cap="none" dirty="0">
                <a:effectLst/>
                <a:latin typeface="Ubuntu" panose="020B0504030602030204" pitchFamily="34" charset="0"/>
              </a:rPr>
              <a:t>Il laboratorio è curato da </a:t>
            </a:r>
            <a:r>
              <a:rPr lang="it-IT" sz="1600" b="0" i="0" u="sng" cap="none" dirty="0">
                <a:effectLst/>
                <a:latin typeface="Ubuntu" panose="020B05040306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Marilena </a:t>
            </a:r>
            <a:r>
              <a:rPr lang="it-IT" sz="1600" b="0" u="sng" cap="none" dirty="0">
                <a:latin typeface="Ubuntu" panose="020B05040306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it-IT" sz="1600" b="0" i="0" u="sng" cap="none" dirty="0">
                <a:effectLst/>
                <a:latin typeface="Ubuntu" panose="020B05040306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eminara</a:t>
            </a:r>
            <a:r>
              <a:rPr lang="it-IT" sz="1600" b="0" i="0" cap="none" dirty="0">
                <a:effectLst/>
                <a:latin typeface="Ubuntu" panose="020B0504030602030204" pitchFamily="34" charset="0"/>
              </a:rPr>
              <a:t>, esperta musicoterapista.</a:t>
            </a:r>
          </a:p>
          <a:p>
            <a:endParaRPr lang="it-IT" dirty="0"/>
          </a:p>
        </p:txBody>
      </p:sp>
      <p:pic>
        <p:nvPicPr>
          <p:cNvPr id="7" name="Segnaposto immagine 6" descr="Circuito stampato elettronico">
            <a:extLst>
              <a:ext uri="{FF2B5EF4-FFF2-40B4-BE49-F238E27FC236}">
                <a16:creationId xmlns:a16="http://schemas.microsoft.com/office/drawing/2014/main" id="{9B85A128-6E17-1FC0-B3E4-59F03BB71C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500" r="21500"/>
          <a:stretch/>
        </p:blipFill>
        <p:spPr/>
      </p:pic>
    </p:spTree>
    <p:extLst>
      <p:ext uri="{BB962C8B-B14F-4D97-AF65-F5344CB8AC3E}">
        <p14:creationId xmlns:p14="http://schemas.microsoft.com/office/powerpoint/2010/main" val="63333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98D3CE-5F8C-81F9-2811-848F1E6F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8325" y="1990725"/>
            <a:ext cx="5621924" cy="2078700"/>
          </a:xfrm>
        </p:spPr>
        <p:txBody>
          <a:bodyPr/>
          <a:lstStyle/>
          <a:p>
            <a:pPr fontAlgn="base">
              <a:lnSpc>
                <a:spcPts val="1600"/>
              </a:lnSpc>
            </a:pP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ATTIVITÀ PREVISTE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Il progetto è strutturato in tre Step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STEP 1: </a:t>
            </a:r>
            <a:r>
              <a:rPr lang="it-IT" sz="1400" b="0" u="sng" spc="0" dirty="0">
                <a:latin typeface="Ubuntu" panose="020B0504030602030204" pitchFamily="34" charset="0"/>
              </a:rPr>
              <a:t>7</a:t>
            </a: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 marzo 2026 ore 10.00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Test iniziali - preparazione degli strumenti di lavoro</a:t>
            </a:r>
            <a:r>
              <a:rPr lang="it-IT" sz="1400" b="0" i="0" spc="0" dirty="0">
                <a:effectLst/>
                <a:latin typeface="Ubuntu" panose="020B0504030602030204" pitchFamily="34" charset="0"/>
              </a:rPr>
              <a:t>.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STEP 2: 14, 21, 28 marzo e </a:t>
            </a:r>
            <a:r>
              <a:rPr lang="it-IT" sz="1400" b="0" u="sng" spc="0" dirty="0">
                <a:latin typeface="Ubuntu" panose="020B0504030602030204" pitchFamily="34" charset="0"/>
              </a:rPr>
              <a:t>11 e 18 </a:t>
            </a: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aprile 202</a:t>
            </a:r>
            <a:r>
              <a:rPr lang="it-IT" sz="1400" b="0" u="sng" spc="0" dirty="0">
                <a:latin typeface="Ubuntu" panose="020B0504030602030204" pitchFamily="34" charset="0"/>
              </a:rPr>
              <a:t>6</a:t>
            </a: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 </a:t>
            </a:r>
            <a:r>
              <a:rPr lang="it-IT" sz="1400" b="0" u="sng" spc="0" dirty="0">
                <a:latin typeface="Ubuntu" panose="020B0504030602030204" pitchFamily="34" charset="0"/>
              </a:rPr>
              <a:t>O</a:t>
            </a: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re 10.00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Sedute gruppo unificato incentrate su attività ludico-ricreative (musicoterapia attiva e passiva) che metteranno i partecipanti nella condizione di integrarsi nel gruppo, migliorare la dimensione relazionale, personale ed interpersonale, la postura e l’attenzione.</a:t>
            </a:r>
            <a:br>
              <a:rPr lang="it-IT" sz="1400" b="0" i="0" cap="none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Si creerà una storia sonora del gruppo.</a:t>
            </a:r>
            <a:r>
              <a:rPr lang="it-IT" sz="1400" b="0" i="0" spc="0" dirty="0">
                <a:effectLst/>
                <a:latin typeface="Ubuntu" panose="020B0504030602030204" pitchFamily="34" charset="0"/>
              </a:rPr>
              <a:t>.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STEP 3: 16 e </a:t>
            </a:r>
            <a:r>
              <a:rPr lang="it-IT" sz="1400" b="0" u="sng" spc="0" dirty="0">
                <a:latin typeface="Ubuntu" panose="020B0504030602030204" pitchFamily="34" charset="0"/>
              </a:rPr>
              <a:t>30</a:t>
            </a:r>
            <a:r>
              <a:rPr lang="it-IT" sz="1400" b="0" i="0" u="sng" spc="0" dirty="0">
                <a:effectLst/>
                <a:latin typeface="Ubuntu" panose="020B0504030602030204" pitchFamily="34" charset="0"/>
              </a:rPr>
              <a:t> maggio 2026 ore 10.00</a:t>
            </a:r>
            <a:br>
              <a:rPr lang="it-IT" sz="1400" b="0" i="0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Test finale. Verranno registrate le risposte alle differenti attività proposte nel primario obiettivo di creare un clima di collaborazione e sintonia del gruppo.</a:t>
            </a:r>
            <a:endParaRPr lang="it-IT" sz="1400" b="0" spc="0" dirty="0">
              <a:latin typeface="Ubuntu" panose="020B0504030602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B583FB-C20F-A921-B0BB-C1D44C5E8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525" y="4609273"/>
            <a:ext cx="6307724" cy="1048939"/>
          </a:xfrm>
        </p:spPr>
        <p:txBody>
          <a:bodyPr/>
          <a:lstStyle/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400" b="0" i="0" u="sng" cap="none" dirty="0">
                <a:effectLst/>
                <a:latin typeface="Ubuntu" panose="020B0504030602030204" pitchFamily="34" charset="0"/>
              </a:rPr>
              <a:t>ATTREZZATURE CHE VERRANNO UTILIZZATE DURANTE IL CORSO</a:t>
            </a:r>
            <a:endParaRPr lang="it-IT" sz="1400" b="0" i="0" cap="none" dirty="0">
              <a:effectLst/>
              <a:latin typeface="Ubuntu" panose="020B0504030602030204" pitchFamily="34" charset="0"/>
            </a:endParaRP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400" b="0" i="0" cap="none" dirty="0">
                <a:effectLst/>
                <a:latin typeface="Ubuntu" panose="020B0504030602030204" pitchFamily="34" charset="0"/>
              </a:rPr>
              <a:t>(I materiali sono forniti dal luogo arte accademia musicale APS)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400" b="0" i="0" cap="none" dirty="0">
                <a:effectLst/>
                <a:latin typeface="Ubuntu" panose="020B0504030602030204" pitchFamily="34" charset="0"/>
              </a:rPr>
              <a:t>Paracadute (è un telo grande colorato), una “</a:t>
            </a:r>
            <a:r>
              <a:rPr lang="it-IT" sz="1400" b="0" i="0" cap="none" dirty="0" err="1">
                <a:effectLst/>
                <a:latin typeface="Ubuntu" panose="020B0504030602030204" pitchFamily="34" charset="0"/>
              </a:rPr>
              <a:t>ball</a:t>
            </a:r>
            <a:r>
              <a:rPr lang="it-IT" sz="1400" b="0" i="0" cap="none" dirty="0">
                <a:effectLst/>
                <a:latin typeface="Ubuntu" panose="020B0504030602030204" pitchFamily="34" charset="0"/>
              </a:rPr>
              <a:t> posturale” grande, nastri, strumentario </a:t>
            </a:r>
            <a:r>
              <a:rPr lang="it-IT" sz="1400" b="0" i="0" cap="none" dirty="0" err="1">
                <a:effectLst/>
                <a:latin typeface="Ubuntu" panose="020B0504030602030204" pitchFamily="34" charset="0"/>
              </a:rPr>
              <a:t>orff</a:t>
            </a:r>
            <a:r>
              <a:rPr lang="it-IT" sz="1400" b="0" i="0" cap="none" dirty="0">
                <a:effectLst/>
                <a:latin typeface="Ubuntu" panose="020B0504030602030204" pitchFamily="34" charset="0"/>
              </a:rPr>
              <a:t>, bonghi,</a:t>
            </a:r>
          </a:p>
          <a:p>
            <a:pPr fontAlgn="base">
              <a:lnSpc>
                <a:spcPts val="1600"/>
              </a:lnSpc>
              <a:spcBef>
                <a:spcPts val="0"/>
              </a:spcBef>
            </a:pPr>
            <a:r>
              <a:rPr lang="it-IT" sz="1400" b="0" i="0" cap="none" dirty="0">
                <a:effectLst/>
                <a:latin typeface="Ubuntu" panose="020B0504030602030204" pitchFamily="34" charset="0"/>
              </a:rPr>
              <a:t>piastre sonore e relativi battenti, tappetini yoga, ovetti sonori, cartoncini, colori, vari tipi di corde.</a:t>
            </a:r>
          </a:p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B157ECE-10A3-61C3-F201-4841D8B3D458}"/>
              </a:ext>
            </a:extLst>
          </p:cNvPr>
          <p:cNvSpPr txBox="1">
            <a:spLocks/>
          </p:cNvSpPr>
          <p:nvPr/>
        </p:nvSpPr>
        <p:spPr>
          <a:xfrm>
            <a:off x="474076" y="3579512"/>
            <a:ext cx="5621924" cy="2078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ts val="1650"/>
              </a:lnSpc>
            </a:pPr>
            <a:r>
              <a:rPr lang="it-IT" sz="1400" b="0" u="sng" cap="none" spc="0" dirty="0">
                <a:effectLst/>
                <a:latin typeface="Ubuntu" panose="020B0504030602030204" pitchFamily="34" charset="0"/>
              </a:rPr>
              <a:t>DA QUALE ESIGENZA NASCE IL PROGETTO</a:t>
            </a:r>
          </a:p>
          <a:p>
            <a:pPr algn="l" fontAlgn="base">
              <a:lnSpc>
                <a:spcPts val="1650"/>
              </a:lnSpc>
            </a:pPr>
            <a:r>
              <a:rPr lang="it-IT" sz="1400" b="0" u="sng" cap="none" spc="0" dirty="0">
                <a:effectLst/>
                <a:latin typeface="Ubuntu" panose="020B0504030602030204" pitchFamily="34" charset="0"/>
              </a:rPr>
              <a:t>E PERCHÉ È IMPORTANTE AVVIARE PERCORSI DI QUESTO TIPO</a:t>
            </a:r>
            <a:endParaRPr lang="it-IT" sz="1400" b="0" cap="none" spc="0" dirty="0">
              <a:effectLst/>
              <a:latin typeface="Ubuntu" panose="020B0504030602030204" pitchFamily="34" charset="0"/>
            </a:endParaRP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I trials clinici dell’ultima ora impongono una costante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e sistematica revisione se consideriamo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che gli interventi non farmacologici si stanno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imponendo come interventi di primo livello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nella gestione dei più comuni sintomi dell’età geriatrica.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Agitazione psicomotoria, ansia, problemi del sonno, apatia (unitamente ad altre manifestazioni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come aggressività e turbe della personalità),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sono sintomi piuttosto variabili che richiedono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un approccio fortemente individualizzato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ma soprattutto sono sintomi dal forte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impatto sociosanitario (anche per quanto concerne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l’assistenza da parte del caregiver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che inevitabilmente si fa carico di un’enorme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quantità di materiale psicologico).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È importante sperimentare percorsi di questo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tipo e dimostrarne l’efficacia in un ambiente in cui,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purtroppo spesso, le persone non sono consapevoli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della possibilità di aumentare la qualità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della propria vita con metodi e conoscenze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basate sul benessere psicofisico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senza ricorrere a soluzioni esclusivamente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farmacologiche, lavorando oltremodo con altre persone,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effectLst/>
                <a:latin typeface="Ubuntu" panose="020B0504030602030204" pitchFamily="34" charset="0"/>
              </a:rPr>
              <a:t>quindi inserendosi in un contesto sociale attento e benevolo.</a:t>
            </a:r>
            <a:endParaRPr lang="it-IT" sz="1400" b="0" spc="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1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 descr="Mani rivolte verso il sole">
            <a:extLst>
              <a:ext uri="{FF2B5EF4-FFF2-40B4-BE49-F238E27FC236}">
                <a16:creationId xmlns:a16="http://schemas.microsoft.com/office/drawing/2014/main" id="{42799937-A44F-4FB1-A231-F54C02388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sp>
        <p:nvSpPr>
          <p:cNvPr id="6" name="Ovale 5" descr="Sfondo logo">
            <a:extLst>
              <a:ext uri="{FF2B5EF4-FFF2-40B4-BE49-F238E27FC236}">
                <a16:creationId xmlns:a16="http://schemas.microsoft.com/office/drawing/2014/main" id="{05B0670B-BF1F-4BCF-B83C-74D893BF46CC}"/>
              </a:ext>
            </a:extLst>
          </p:cNvPr>
          <p:cNvSpPr/>
          <p:nvPr/>
        </p:nvSpPr>
        <p:spPr>
          <a:xfrm>
            <a:off x="9618755" y="676469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5227EBC-85F6-4D53-9C19-579BACEE75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75951" y="1172675"/>
            <a:ext cx="2116407" cy="1496206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D4A5D70-D23E-537A-59BF-4E447D03F28D}"/>
              </a:ext>
            </a:extLst>
          </p:cNvPr>
          <p:cNvSpPr txBox="1">
            <a:spLocks/>
          </p:cNvSpPr>
          <p:nvPr/>
        </p:nvSpPr>
        <p:spPr>
          <a:xfrm>
            <a:off x="299642" y="1040248"/>
            <a:ext cx="5621924" cy="41340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ts val="1650"/>
              </a:lnSpc>
            </a:pPr>
            <a:r>
              <a:rPr lang="it-IT" sz="1400" b="0" i="0" u="sng" cap="none" spc="0" dirty="0">
                <a:effectLst/>
                <a:latin typeface="Ubuntu" panose="020B0504030602030204" pitchFamily="34" charset="0"/>
              </a:rPr>
              <a:t>OBIETTIVI</a:t>
            </a:r>
            <a:endParaRPr lang="it-IT" sz="1400" b="0" i="0" cap="none" spc="0" dirty="0">
              <a:effectLst/>
              <a:latin typeface="Ubuntu" panose="020B0504030602030204" pitchFamily="34" charset="0"/>
            </a:endParaRP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Obiettivo cardine è il ritardare il declino cognitivo,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prassico e motorio della persona.</a:t>
            </a:r>
          </a:p>
          <a:p>
            <a:pPr algn="l" fontAlgn="base">
              <a:lnSpc>
                <a:spcPts val="1500"/>
              </a:lnSpc>
            </a:pPr>
            <a:br>
              <a:rPr lang="it-IT" sz="1400" b="0" cap="none" spc="0" dirty="0">
                <a:effectLst/>
                <a:latin typeface="Ubuntu" panose="020B0504030602030204" pitchFamily="34" charset="0"/>
              </a:rPr>
            </a:b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Si opererà su due macroaree: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1)     area dell’autonomia individuale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2)     area psico-comportamentale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(postura, comunicazione verbale e non,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abilità cognitive e creative, stili relazionali,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partecipazione, motivazione.</a:t>
            </a:r>
          </a:p>
          <a:p>
            <a:pPr algn="l" fontAlgn="base">
              <a:lnSpc>
                <a:spcPts val="1500"/>
              </a:lnSpc>
            </a:pPr>
            <a:endParaRPr lang="it-IT" sz="1400" b="0" i="0" cap="none" spc="0" dirty="0">
              <a:effectLst/>
              <a:latin typeface="Ubuntu" panose="020B0504030602030204" pitchFamily="34" charset="0"/>
            </a:endParaRP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Il progetto mira a dimostrare come la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musicoterapia possa realmente contribuire a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migliorare la qualità di vita degli anziani in maniera attiva,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prevenendo l’emarginazione. L’esperienza che l’operatore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coinvolto ha maturato sul campo dimostra che il recupero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dei ricordi, delle emozioni e delle relazioni interpersonali,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migliora fortemente la qualità di vita.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La musica agisce come oggetto intermediario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di una relazione che va costruendosi attraverso</a:t>
            </a:r>
          </a:p>
          <a:p>
            <a:pPr algn="l" fontAlgn="base">
              <a:lnSpc>
                <a:spcPts val="1500"/>
              </a:lnSpc>
            </a:pPr>
            <a:r>
              <a:rPr lang="it-IT" sz="1400" b="0" cap="none" spc="0" dirty="0">
                <a:latin typeface="Ubuntu" panose="020B0504030602030204" pitchFamily="34" charset="0"/>
              </a:rPr>
              <a:t>l</a:t>
            </a:r>
            <a:r>
              <a:rPr lang="it-IT" sz="1400" b="0" i="0" cap="none" spc="0" dirty="0">
                <a:effectLst/>
                <a:latin typeface="Ubuntu" panose="020B0504030602030204" pitchFamily="34" charset="0"/>
              </a:rPr>
              <a:t>’evocazione, il racconto, la danza ed il suono.</a:t>
            </a:r>
            <a:endParaRPr lang="it-IT" sz="1400" b="0" spc="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8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63821FC-5A1C-47E8-A586-3177C349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88" y="158172"/>
            <a:ext cx="10143235" cy="1264050"/>
          </a:xfrm>
        </p:spPr>
        <p:txBody>
          <a:bodyPr rtlCol="0"/>
          <a:lstStyle/>
          <a:p>
            <a:pPr rtl="0"/>
            <a:r>
              <a:rPr lang="it-IT" sz="8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CONTATTI</a:t>
            </a:r>
            <a:endParaRPr lang="it-IT" sz="8800" dirty="0">
              <a:solidFill>
                <a:schemeClr val="tx1"/>
              </a:solidFill>
            </a:endParaRP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E6F3DC0-5F30-4986-B8AE-2B5D7CE3D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33625"/>
            <a:ext cx="4860000" cy="360000"/>
          </a:xfrm>
        </p:spPr>
        <p:txBody>
          <a:bodyPr rtlCol="0"/>
          <a:lstStyle/>
          <a:p>
            <a:pPr fontAlgn="base">
              <a:lnSpc>
                <a:spcPts val="2400"/>
              </a:lnSpc>
              <a:spcAft>
                <a:spcPts val="550"/>
              </a:spcAft>
            </a:pPr>
            <a:r>
              <a:rPr lang="it-IT" sz="2000" b="1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Luogo Arte Accademia Musicale APS</a:t>
            </a:r>
            <a:endParaRPr lang="it-IT" sz="2000" dirty="0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D964BC-35A3-4E70-94B0-3FF95E131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797277"/>
            <a:ext cx="4860000" cy="3354142"/>
          </a:xfrm>
        </p:spPr>
        <p:txBody>
          <a:bodyPr rtlCol="0"/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Ente del Terzo Settore iscritto al RUNTS e Scuola di Musica inserita nell'elenco delle Scuole di Educazione Musicale riconosciute dalla Regione Lazio.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it-IT" sz="1400" dirty="0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tx1"/>
                </a:solidFill>
                <a:latin typeface="Ubuntu" panose="020B0504030602030204" pitchFamily="34" charset="0"/>
              </a:rPr>
              <a:t>Sito: </a:t>
            </a:r>
            <a:r>
              <a:rPr lang="it-IT" sz="1400" dirty="0">
                <a:solidFill>
                  <a:schemeClr val="tx1"/>
                </a:solidFill>
                <a:latin typeface="Ubuntu" panose="020B0504030602030204" pitchFamily="34" charset="0"/>
                <a:hlinkClick r:id="rId4"/>
              </a:rPr>
              <a:t>www.luogoarte.it</a:t>
            </a:r>
            <a:endParaRPr lang="it-IT" sz="14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Blog del Laboratorio: </a:t>
            </a:r>
            <a:r>
              <a:rPr lang="it-IT" sz="1400" dirty="0">
                <a:solidFill>
                  <a:schemeClr val="tx1"/>
                </a:solidFill>
                <a:latin typeface="Ubuntu" panose="020B0504030602030204" pitchFamily="34" charset="0"/>
                <a:hlinkClick r:id="rId5"/>
              </a:rPr>
              <a:t>https://www.luogoarte.it/blog/index.php?il-suono-ricordato</a:t>
            </a:r>
            <a:endParaRPr lang="it-IT" sz="1400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it-IT" sz="1400" dirty="0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SEDE LEGALE E OPERATIVA PRINCIPALE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0" i="0" u="sng" dirty="0">
                <a:solidFill>
                  <a:schemeClr val="tx1"/>
                </a:solidFill>
                <a:effectLst/>
                <a:latin typeface="Ubuntu" panose="020B05040306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delle Industrie 6A - 04100 Latina Scalo (LT)</a:t>
            </a:r>
            <a:endParaRPr lang="it-IT" sz="1400" u="sng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it-IT" sz="1400" b="0" i="0" dirty="0">
              <a:solidFill>
                <a:schemeClr val="tx1"/>
              </a:solidFill>
              <a:effectLst/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0" i="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TELEFONI E MAIL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0" i="0" u="sng" dirty="0">
                <a:solidFill>
                  <a:schemeClr val="tx1"/>
                </a:solidFill>
                <a:effectLst/>
                <a:latin typeface="Ubuntu" panose="020B05040306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+39 0773 820011</a:t>
            </a:r>
            <a:r>
              <a:rPr lang="it-IT" sz="1400" b="0" i="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 |  </a:t>
            </a:r>
            <a:r>
              <a:rPr lang="it-IT" sz="1400" b="0" i="0" u="sng" dirty="0">
                <a:solidFill>
                  <a:schemeClr val="tx1"/>
                </a:solidFill>
                <a:effectLst/>
                <a:latin typeface="Ubuntu" panose="020B0504030602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+39 392 336 9136</a:t>
            </a:r>
            <a:endParaRPr lang="it-IT" sz="1400" u="sng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0" i="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(risponde dal martedì al </a:t>
            </a:r>
            <a:r>
              <a:rPr lang="it-IT" sz="1400" dirty="0">
                <a:solidFill>
                  <a:schemeClr val="tx1"/>
                </a:solidFill>
                <a:latin typeface="Ubuntu" panose="020B0504030602030204" pitchFamily="34" charset="0"/>
              </a:rPr>
              <a:t>giove</a:t>
            </a:r>
            <a:r>
              <a:rPr lang="it-IT" sz="1400" b="0" i="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dì dalle 15.30 alle 19.30)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0" i="0" dirty="0">
                <a:solidFill>
                  <a:schemeClr val="tx1"/>
                </a:solidFill>
                <a:effectLst/>
                <a:latin typeface="Ubuntu" panose="020B0504030602030204" pitchFamily="34" charset="0"/>
              </a:rPr>
              <a:t>Mail generale: </a:t>
            </a:r>
            <a:r>
              <a:rPr lang="it-IT" sz="1400" b="0" i="0" u="sng" dirty="0">
                <a:solidFill>
                  <a:schemeClr val="tx1"/>
                </a:solidFill>
                <a:effectLst/>
                <a:latin typeface="Ubuntu" panose="020B0504030602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luogoarteaccademiamusicale@gmail.com</a:t>
            </a:r>
            <a:endParaRPr lang="it-IT" sz="3200" noProof="1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D980A68-DFC1-3409-11F6-563C5042FB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15176" y="158172"/>
            <a:ext cx="4645335" cy="65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24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260_TF66835393" id="{C2EB2E9D-942F-4674-90D6-F16BEEA848BB}" vid="{6BABD61A-C0F3-490E-9C96-04159DBB971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FCFEE3-59F5-490C-AC74-047FF9F6A8F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con sfere blu</Template>
  <TotalTime>84</TotalTime>
  <Words>866</Words>
  <Application>Microsoft Office PowerPoint</Application>
  <PresentationFormat>Widescreen</PresentationFormat>
  <Paragraphs>93</Paragraphs>
  <Slides>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Corbel</vt:lpstr>
      <vt:lpstr>Ubuntu</vt:lpstr>
      <vt:lpstr>Tema di Office</vt:lpstr>
      <vt:lpstr>IL  SUONO RICORDATO</vt:lpstr>
      <vt:lpstr>Sette incontri da marzo a maggio 2026. Il laboratorio è aperto a tutti i frequentatori del “centro anziani di latina scalo APS” e alle persone over 60. La partecipazione è gratuita. Solo chi lo desidera può offrire una contribuzione volontaria.   Per iscriversi telefonare o scrivere al numero: +39 392 336 9136 entro il 27 febbraio 2026</vt:lpstr>
      <vt:lpstr>UN PERCORSO DI MUSICOTERAPIA</vt:lpstr>
      <vt:lpstr>ATTIVITÀ PREVISTE Il progetto è strutturato in tre Step  STEP 1: 7 marzo 2026 ore 10.00 Test iniziali - preparazione degli strumenti di lavoro.  STEP 2: 14, 21, 28 marzo e 11 e 18 aprile 2026 Ore 10.00 Sedute gruppo unificato incentrate su attività ludico-ricreative (musicoterapia attiva e passiva) che metteranno i partecipanti nella condizione di integrarsi nel gruppo, migliorare la dimensione relazionale, personale ed interpersonale, la postura e l’attenzione. Si creerà una storia sonora del gruppo..  STEP 3: 16 e 30 maggio 2026 ore 10.00 Test finale. Verranno registrate le risposte alle differenti attività proposte nel primario obiettivo di creare un clima di collaborazione e sintonia del gruppo.</vt:lpstr>
      <vt:lpstr>Presentazione standard di PowerPoint</vt:lpstr>
      <vt:lpstr>CONTATTI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Flavia Di Tomasso</dc:creator>
  <cp:lastModifiedBy>Flavia Di Tomasso</cp:lastModifiedBy>
  <cp:revision>5</cp:revision>
  <dcterms:created xsi:type="dcterms:W3CDTF">2024-11-13T12:13:59Z</dcterms:created>
  <dcterms:modified xsi:type="dcterms:W3CDTF">2025-08-26T06:11:58Z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